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wnloads\K&#7870;%20HO&#7840;CH%20TAI%20CHINH%202016-2020_ISO.xls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user\Downloads\K&#7870;%20HO&#7840;CH%20TAI%20CHINH%202016-2020_ISO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wnloads\K&#7870;%20HO&#7840;CH%20TAI%20CHINH%202016-2020_ISO.xls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user\Downloads\K&#7870;%20HO&#7840;CH%20TAI%20CHINH%202016-2020_ISO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wnloads\K&#7870;%20HO&#7840;CH%20TAI%20CHINH%202016-2020_ISO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BIỂU</a:t>
            </a:r>
            <a:r>
              <a:rPr lang="en-US" baseline="0" dirty="0" smtClean="0"/>
              <a:t> ĐỒ TỔNG </a:t>
            </a:r>
            <a:r>
              <a:rPr lang="en-US" dirty="0" smtClean="0"/>
              <a:t>DOANH</a:t>
            </a:r>
            <a:r>
              <a:rPr lang="en-US" baseline="0" dirty="0" smtClean="0"/>
              <a:t> THU TỪ NĂM 2016-2020</a:t>
            </a:r>
            <a:endParaRPr lang="en-US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'[KẾ HOẠCH TAI CHINH 2016-2020_ISO.xls]QT2017 (3)'!$B$7</c:f>
              <c:strCache>
                <c:ptCount val="1"/>
              </c:strCache>
            </c:strRef>
          </c:tx>
          <c:invertIfNegative val="0"/>
          <c:cat>
            <c:strRef>
              <c:f>'[KẾ HOẠCH TAI CHINH 2016-2020_ISO.xls]QT2017 (3)'!$C$6:$G$6</c:f>
              <c:strCache>
                <c:ptCount val="5"/>
                <c:pt idx="0">
                  <c:v>Năm 2016</c:v>
                </c:pt>
                <c:pt idx="1">
                  <c:v>Năm 2017</c:v>
                </c:pt>
                <c:pt idx="2">
                  <c:v>Năm 2018</c:v>
                </c:pt>
                <c:pt idx="3">
                  <c:v> Năm 2019</c:v>
                </c:pt>
                <c:pt idx="4">
                  <c:v> Năm 2020</c:v>
                </c:pt>
              </c:strCache>
            </c:strRef>
          </c:cat>
          <c:val>
            <c:numRef>
              <c:f>'[KẾ HOẠCH TAI CHINH 2016-2020_ISO.xls]QT2017 (3)'!$C$7:$G$7</c:f>
            </c:numRef>
          </c:val>
        </c:ser>
        <c:ser>
          <c:idx val="1"/>
          <c:order val="1"/>
          <c:tx>
            <c:strRef>
              <c:f>'[KẾ HOẠCH TAI CHINH 2016-2020_ISO.xls]QT2017 (3)'!$B$8</c:f>
              <c:strCache>
                <c:ptCount val="1"/>
                <c:pt idx="0">
                  <c:v>TỔNG SỐ THU</c:v>
                </c:pt>
              </c:strCache>
            </c:strRef>
          </c:tx>
          <c:invertIfNegative val="0"/>
          <c:dLbls>
            <c:dLbl>
              <c:idx val="0"/>
              <c:numFmt formatCode="#,##0" sourceLinked="0"/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numFmt formatCode="#,##0" sourceLinked="0"/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numFmt formatCode="#,##0" sourceLinked="0"/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numFmt formatCode="#,##0" sourceLinked="0"/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numFmt formatCode="#,##0" sourceLinked="0"/>
              <c:spPr/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(3)'!$C$6:$G$6</c:f>
              <c:strCache>
                <c:ptCount val="5"/>
                <c:pt idx="0">
                  <c:v>Năm 2016</c:v>
                </c:pt>
                <c:pt idx="1">
                  <c:v>Năm 2017</c:v>
                </c:pt>
                <c:pt idx="2">
                  <c:v>Năm 2018</c:v>
                </c:pt>
                <c:pt idx="3">
                  <c:v> Năm 2019</c:v>
                </c:pt>
                <c:pt idx="4">
                  <c:v> Năm 2020</c:v>
                </c:pt>
              </c:strCache>
            </c:strRef>
          </c:cat>
          <c:val>
            <c:numRef>
              <c:f>'[KẾ HOẠCH TAI CHINH 2016-2020_ISO.xls]QT2017 (3)'!$C$8:$G$8</c:f>
              <c:numCache>
                <c:formatCode>_(* #.##0_);_(* \(#.##0\);_(* "-"??_);_(@_)</c:formatCode>
                <c:ptCount val="5"/>
                <c:pt idx="0">
                  <c:v>91055.081999999995</c:v>
                </c:pt>
                <c:pt idx="1">
                  <c:v>119355.632</c:v>
                </c:pt>
                <c:pt idx="2">
                  <c:v>134108</c:v>
                </c:pt>
                <c:pt idx="3">
                  <c:v>148704.82199999999</c:v>
                </c:pt>
                <c:pt idx="4">
                  <c:v>162118.21299999999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3330304"/>
        <c:axId val="33331840"/>
      </c:barChart>
      <c:catAx>
        <c:axId val="33330304"/>
        <c:scaling>
          <c:orientation val="minMax"/>
        </c:scaling>
        <c:delete val="0"/>
        <c:axPos val="b"/>
        <c:majorTickMark val="none"/>
        <c:minorTickMark val="none"/>
        <c:tickLblPos val="nextTo"/>
        <c:crossAx val="33331840"/>
        <c:crosses val="autoZero"/>
        <c:auto val="1"/>
        <c:lblAlgn val="ctr"/>
        <c:lblOffset val="100"/>
        <c:noMultiLvlLbl val="0"/>
      </c:catAx>
      <c:valAx>
        <c:axId val="33331840"/>
        <c:scaling>
          <c:orientation val="minMax"/>
        </c:scaling>
        <c:delete val="1"/>
        <c:axPos val="l"/>
        <c:numFmt formatCode="_(* #.##0_);_(* \(#.##0\);_(* &quot;-&quot;??_);_(@_)" sourceLinked="1"/>
        <c:majorTickMark val="out"/>
        <c:minorTickMark val="none"/>
        <c:tickLblPos val="nextTo"/>
        <c:crossAx val="3333030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43256928893062685"/>
          <c:y val="7.2711360023659008E-2"/>
          <c:w val="0.12568711021214091"/>
          <c:h val="4.2448153487856272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3377280"/>
        <c:axId val="33379072"/>
      </c:barChart>
      <c:catAx>
        <c:axId val="33377280"/>
        <c:scaling>
          <c:orientation val="minMax"/>
        </c:scaling>
        <c:delete val="0"/>
        <c:axPos val="b"/>
        <c:majorTickMark val="out"/>
        <c:minorTickMark val="none"/>
        <c:tickLblPos val="nextTo"/>
        <c:crossAx val="33379072"/>
        <c:crosses val="autoZero"/>
        <c:auto val="1"/>
        <c:lblAlgn val="ctr"/>
        <c:lblOffset val="100"/>
        <c:noMultiLvlLbl val="0"/>
      </c:catAx>
      <c:valAx>
        <c:axId val="33379072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333772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vi-VN"/>
              <a:t>BIỂU</a:t>
            </a:r>
            <a:r>
              <a:rPr lang="vi-VN" baseline="0"/>
              <a:t> ĐỒ TỔNG CHI PHÍ TỪ NĂM 2016-2020</a:t>
            </a:r>
            <a:endParaRPr lang="en-US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"/>
          <c:y val="1.3523281541861319E-4"/>
          <c:w val="0.96540880503144655"/>
          <c:h val="0.855067169918930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'[KẾ HOẠCH TAI CHINH 2016-2020_ISO.xls]QT2017 (4)'!$C$6</c:f>
              <c:strCache>
                <c:ptCount val="1"/>
                <c:pt idx="0">
                  <c:v>Năm 2016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(4)'!$B$7:$B$27</c:f>
              <c:strCache>
                <c:ptCount val="1"/>
                <c:pt idx="0">
                  <c:v>TỔNG SỐ CHI</c:v>
                </c:pt>
              </c:strCache>
            </c:strRef>
          </c:cat>
          <c:val>
            <c:numRef>
              <c:f>'[KẾ HOẠCH TAI CHINH 2016-2020_ISO.xls]QT2017 (4)'!$C$7:$C$27</c:f>
              <c:numCache>
                <c:formatCode>_(* #.##0_);_(* \(#.##0\);_(* "-"??_);_(@_)</c:formatCode>
                <c:ptCount val="1"/>
                <c:pt idx="0">
                  <c:v>87461.785999999993</c:v>
                </c:pt>
              </c:numCache>
            </c:numRef>
          </c:val>
        </c:ser>
        <c:ser>
          <c:idx val="1"/>
          <c:order val="1"/>
          <c:tx>
            <c:strRef>
              <c:f>'[KẾ HOẠCH TAI CHINH 2016-2020_ISO.xls]QT2017 (4)'!$D$6</c:f>
              <c:strCache>
                <c:ptCount val="1"/>
                <c:pt idx="0">
                  <c:v>Năm 2017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(4)'!$B$7:$B$27</c:f>
              <c:strCache>
                <c:ptCount val="1"/>
                <c:pt idx="0">
                  <c:v>TỔNG SỐ CHI</c:v>
                </c:pt>
              </c:strCache>
            </c:strRef>
          </c:cat>
          <c:val>
            <c:numRef>
              <c:f>'[KẾ HOẠCH TAI CHINH 2016-2020_ISO.xls]QT2017 (4)'!$D$7:$D$27</c:f>
              <c:numCache>
                <c:formatCode>_(* #.##0_);_(* \(#.##0\);_(* "-"??_);_(@_)</c:formatCode>
                <c:ptCount val="1"/>
                <c:pt idx="0">
                  <c:v>114893.96400000001</c:v>
                </c:pt>
              </c:numCache>
            </c:numRef>
          </c:val>
        </c:ser>
        <c:ser>
          <c:idx val="2"/>
          <c:order val="2"/>
          <c:tx>
            <c:strRef>
              <c:f>'[KẾ HOẠCH TAI CHINH 2016-2020_ISO.xls]QT2017 (4)'!$E$6</c:f>
              <c:strCache>
                <c:ptCount val="1"/>
                <c:pt idx="0">
                  <c:v>Năm 2018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(4)'!$B$7:$B$27</c:f>
              <c:strCache>
                <c:ptCount val="1"/>
                <c:pt idx="0">
                  <c:v>TỔNG SỐ CHI</c:v>
                </c:pt>
              </c:strCache>
            </c:strRef>
          </c:cat>
          <c:val>
            <c:numRef>
              <c:f>'[KẾ HOẠCH TAI CHINH 2016-2020_ISO.xls]QT2017 (4)'!$E$7:$E$27</c:f>
              <c:numCache>
                <c:formatCode>_(* #.##0_);_(* \(#.##0\);_(* "-"??_);_(@_)</c:formatCode>
                <c:ptCount val="1"/>
                <c:pt idx="0">
                  <c:v>129505</c:v>
                </c:pt>
              </c:numCache>
            </c:numRef>
          </c:val>
        </c:ser>
        <c:ser>
          <c:idx val="3"/>
          <c:order val="3"/>
          <c:tx>
            <c:strRef>
              <c:f>'[KẾ HOẠCH TAI CHINH 2016-2020_ISO.xls]QT2017 (4)'!$F$6</c:f>
              <c:strCache>
                <c:ptCount val="1"/>
                <c:pt idx="0">
                  <c:v> Năm 2019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(4)'!$B$7:$B$27</c:f>
              <c:strCache>
                <c:ptCount val="1"/>
                <c:pt idx="0">
                  <c:v>TỔNG SỐ CHI</c:v>
                </c:pt>
              </c:strCache>
            </c:strRef>
          </c:cat>
          <c:val>
            <c:numRef>
              <c:f>'[KẾ HOẠCH TAI CHINH 2016-2020_ISO.xls]QT2017 (4)'!$F$7:$F$27</c:f>
              <c:numCache>
                <c:formatCode>_(* #.##0_);_(* \(#.##0\);_(* "-"??_);_(@_)</c:formatCode>
                <c:ptCount val="1"/>
                <c:pt idx="0">
                  <c:v>143859.234</c:v>
                </c:pt>
              </c:numCache>
            </c:numRef>
          </c:val>
        </c:ser>
        <c:ser>
          <c:idx val="4"/>
          <c:order val="4"/>
          <c:tx>
            <c:strRef>
              <c:f>'[KẾ HOẠCH TAI CHINH 2016-2020_ISO.xls]QT2017 (4)'!$G$6</c:f>
              <c:strCache>
                <c:ptCount val="1"/>
                <c:pt idx="0">
                  <c:v> Năm 2020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(4)'!$B$7:$B$27</c:f>
              <c:strCache>
                <c:ptCount val="1"/>
                <c:pt idx="0">
                  <c:v>TỔNG SỐ CHI</c:v>
                </c:pt>
              </c:strCache>
            </c:strRef>
          </c:cat>
          <c:val>
            <c:numRef>
              <c:f>'[KẾ HOẠCH TAI CHINH 2016-2020_ISO.xls]QT2017 (4)'!$G$7:$G$27</c:f>
              <c:numCache>
                <c:formatCode>_(* #.##0_);_(* \(#.##0\);_(* "-"??_);_(@_)</c:formatCode>
                <c:ptCount val="1"/>
                <c:pt idx="0">
                  <c:v>154163.212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4027008"/>
        <c:axId val="34028544"/>
      </c:barChart>
      <c:catAx>
        <c:axId val="34027008"/>
        <c:scaling>
          <c:orientation val="minMax"/>
        </c:scaling>
        <c:delete val="0"/>
        <c:axPos val="b"/>
        <c:majorTickMark val="none"/>
        <c:minorTickMark val="none"/>
        <c:tickLblPos val="nextTo"/>
        <c:crossAx val="34028544"/>
        <c:crosses val="autoZero"/>
        <c:auto val="1"/>
        <c:lblAlgn val="ctr"/>
        <c:lblOffset val="100"/>
        <c:noMultiLvlLbl val="0"/>
      </c:catAx>
      <c:valAx>
        <c:axId val="34028544"/>
        <c:scaling>
          <c:orientation val="minMax"/>
        </c:scaling>
        <c:delete val="1"/>
        <c:axPos val="l"/>
        <c:numFmt formatCode="_(* #.##0_);_(* \(#.##0\);_(* &quot;-&quot;??_);_(@_)" sourceLinked="1"/>
        <c:majorTickMark val="out"/>
        <c:minorTickMark val="none"/>
        <c:tickLblPos val="nextTo"/>
        <c:crossAx val="3402700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6717067795770812"/>
          <c:y val="0.91234065587180513"/>
          <c:w val="0.8118850591789234"/>
          <c:h val="4.2196496955607989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4053504"/>
        <c:axId val="34055296"/>
      </c:barChart>
      <c:catAx>
        <c:axId val="34053504"/>
        <c:scaling>
          <c:orientation val="minMax"/>
        </c:scaling>
        <c:delete val="0"/>
        <c:axPos val="b"/>
        <c:majorTickMark val="out"/>
        <c:minorTickMark val="none"/>
        <c:tickLblPos val="nextTo"/>
        <c:crossAx val="34055296"/>
        <c:crosses val="autoZero"/>
        <c:auto val="1"/>
        <c:lblAlgn val="ctr"/>
        <c:lblOffset val="100"/>
        <c:noMultiLvlLbl val="0"/>
      </c:catAx>
      <c:valAx>
        <c:axId val="34055296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340535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vi-VN" dirty="0"/>
              <a:t>BIỂU</a:t>
            </a:r>
            <a:r>
              <a:rPr lang="vi-VN" baseline="0" dirty="0"/>
              <a:t> ĐỒ THẶNG DƯ </a:t>
            </a:r>
            <a:r>
              <a:rPr lang="vi-VN" baseline="0" dirty="0" smtClean="0"/>
              <a:t>(THÂM </a:t>
            </a:r>
            <a:r>
              <a:rPr lang="vi-VN" baseline="0" dirty="0"/>
              <a:t>HỤT) TỪ NĂM 2016-2020</a:t>
            </a:r>
            <a:endParaRPr lang="en-US" dirty="0"/>
          </a:p>
        </c:rich>
      </c:tx>
      <c:layout>
        <c:manualLayout>
          <c:xMode val="edge"/>
          <c:yMode val="edge"/>
          <c:x val="0.1057216676040495"/>
          <c:y val="6.5789473684210523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"/>
          <c:y val="5.3739121425611262E-2"/>
          <c:w val="0.96726190476190477"/>
          <c:h val="0.811657188684747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'[KẾ HOẠCH TAI CHINH 2016-2020_ISO.xls]QT2017 (4)'!$C$6</c:f>
              <c:strCache>
                <c:ptCount val="1"/>
                <c:pt idx="0">
                  <c:v>Năm 2016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(4)'!$B$7:$B$28</c:f>
              <c:strCache>
                <c:ptCount val="1"/>
                <c:pt idx="0">
                  <c:v>THẶNG DƯ (THÂM HỤT) </c:v>
                </c:pt>
              </c:strCache>
            </c:strRef>
          </c:cat>
          <c:val>
            <c:numRef>
              <c:f>'[KẾ HOẠCH TAI CHINH 2016-2020_ISO.xls]QT2017 (4)'!$C$7:$C$28</c:f>
              <c:numCache>
                <c:formatCode>_(* #.##0_);_(* \(#.##0\);_(* "-"??_);_(@_)</c:formatCode>
                <c:ptCount val="1"/>
                <c:pt idx="0">
                  <c:v>3593.2960000000021</c:v>
                </c:pt>
              </c:numCache>
            </c:numRef>
          </c:val>
        </c:ser>
        <c:ser>
          <c:idx val="1"/>
          <c:order val="1"/>
          <c:tx>
            <c:strRef>
              <c:f>'[KẾ HOẠCH TAI CHINH 2016-2020_ISO.xls]QT2017 (4)'!$D$6</c:f>
              <c:strCache>
                <c:ptCount val="1"/>
                <c:pt idx="0">
                  <c:v>Năm 2017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(4)'!$B$7:$B$28</c:f>
              <c:strCache>
                <c:ptCount val="1"/>
                <c:pt idx="0">
                  <c:v>THẶNG DƯ (THÂM HỤT) </c:v>
                </c:pt>
              </c:strCache>
            </c:strRef>
          </c:cat>
          <c:val>
            <c:numRef>
              <c:f>'[KẾ HOẠCH TAI CHINH 2016-2020_ISO.xls]QT2017 (4)'!$D$7:$D$28</c:f>
              <c:numCache>
                <c:formatCode>_(* #.##0_);_(* \(#.##0\);_(* "-"??_);_(@_)</c:formatCode>
                <c:ptCount val="1"/>
                <c:pt idx="0">
                  <c:v>4461.6679999999906</c:v>
                </c:pt>
              </c:numCache>
            </c:numRef>
          </c:val>
        </c:ser>
        <c:ser>
          <c:idx val="2"/>
          <c:order val="2"/>
          <c:tx>
            <c:strRef>
              <c:f>'[KẾ HOẠCH TAI CHINH 2016-2020_ISO.xls]QT2017 (4)'!$E$6</c:f>
              <c:strCache>
                <c:ptCount val="1"/>
                <c:pt idx="0">
                  <c:v>Năm 2018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(4)'!$B$7:$B$28</c:f>
              <c:strCache>
                <c:ptCount val="1"/>
                <c:pt idx="0">
                  <c:v>THẶNG DƯ (THÂM HỤT) </c:v>
                </c:pt>
              </c:strCache>
            </c:strRef>
          </c:cat>
          <c:val>
            <c:numRef>
              <c:f>'[KẾ HOẠCH TAI CHINH 2016-2020_ISO.xls]QT2017 (4)'!$E$7:$E$28</c:f>
              <c:numCache>
                <c:formatCode>_(* #.##0_);_(* \(#.##0\);_(* "-"??_);_(@_)</c:formatCode>
                <c:ptCount val="1"/>
                <c:pt idx="0">
                  <c:v>4603</c:v>
                </c:pt>
              </c:numCache>
            </c:numRef>
          </c:val>
        </c:ser>
        <c:ser>
          <c:idx val="3"/>
          <c:order val="3"/>
          <c:tx>
            <c:strRef>
              <c:f>'[KẾ HOẠCH TAI CHINH 2016-2020_ISO.xls]QT2017 (4)'!$F$6</c:f>
              <c:strCache>
                <c:ptCount val="1"/>
                <c:pt idx="0">
                  <c:v> Năm 2019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(4)'!$B$7:$B$28</c:f>
              <c:strCache>
                <c:ptCount val="1"/>
                <c:pt idx="0">
                  <c:v>THẶNG DƯ (THÂM HỤT) </c:v>
                </c:pt>
              </c:strCache>
            </c:strRef>
          </c:cat>
          <c:val>
            <c:numRef>
              <c:f>'[KẾ HOẠCH TAI CHINH 2016-2020_ISO.xls]QT2017 (4)'!$F$7:$F$28</c:f>
              <c:numCache>
                <c:formatCode>_(* #.##0_);_(* \(#.##0\);_(* "-"??_);_(@_)</c:formatCode>
                <c:ptCount val="1"/>
                <c:pt idx="0">
                  <c:v>4845.5879999999888</c:v>
                </c:pt>
              </c:numCache>
            </c:numRef>
          </c:val>
        </c:ser>
        <c:ser>
          <c:idx val="4"/>
          <c:order val="4"/>
          <c:tx>
            <c:strRef>
              <c:f>'[KẾ HOẠCH TAI CHINH 2016-2020_ISO.xls]QT2017 (4)'!$G$6</c:f>
              <c:strCache>
                <c:ptCount val="1"/>
                <c:pt idx="0">
                  <c:v> Năm 2020</c:v>
                </c:pt>
              </c:strCache>
            </c:strRef>
          </c:tx>
          <c:invertIfNegative val="0"/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'[KẾ HOẠCH TAI CHINH 2016-2020_ISO.xls]QT2017 (4)'!$B$7:$B$28</c:f>
              <c:strCache>
                <c:ptCount val="1"/>
                <c:pt idx="0">
                  <c:v>THẶNG DƯ (THÂM HỤT) </c:v>
                </c:pt>
              </c:strCache>
            </c:strRef>
          </c:cat>
          <c:val>
            <c:numRef>
              <c:f>'[KẾ HOẠCH TAI CHINH 2016-2020_ISO.xls]QT2017 (4)'!$G$7:$G$28</c:f>
              <c:numCache>
                <c:formatCode>_(* #.##0_);_(* \(#.##0\);_(* "-"??_);_(@_)</c:formatCode>
                <c:ptCount val="1"/>
                <c:pt idx="0">
                  <c:v>7955.0009999999893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4162560"/>
        <c:axId val="34164096"/>
      </c:barChart>
      <c:catAx>
        <c:axId val="34162560"/>
        <c:scaling>
          <c:orientation val="minMax"/>
        </c:scaling>
        <c:delete val="0"/>
        <c:axPos val="b"/>
        <c:majorTickMark val="none"/>
        <c:minorTickMark val="none"/>
        <c:tickLblPos val="nextTo"/>
        <c:crossAx val="34164096"/>
        <c:crosses val="autoZero"/>
        <c:auto val="1"/>
        <c:lblAlgn val="ctr"/>
        <c:lblOffset val="100"/>
        <c:noMultiLvlLbl val="0"/>
      </c:catAx>
      <c:valAx>
        <c:axId val="34164096"/>
        <c:scaling>
          <c:orientation val="minMax"/>
        </c:scaling>
        <c:delete val="1"/>
        <c:axPos val="l"/>
        <c:numFmt formatCode="_(* #.##0_);_(* \(#.##0\);_(* &quot;-&quot;??_);_(@_)" sourceLinked="1"/>
        <c:majorTickMark val="out"/>
        <c:minorTickMark val="none"/>
        <c:tickLblPos val="nextTo"/>
        <c:crossAx val="34162560"/>
        <c:crosses val="autoZero"/>
        <c:crossBetween val="between"/>
      </c:valAx>
      <c:spPr>
        <a:noFill/>
        <a:ln w="25400">
          <a:noFill/>
        </a:ln>
      </c:spPr>
    </c:plotArea>
    <c:legend>
      <c:legendPos val="t"/>
      <c:layout>
        <c:manualLayout>
          <c:xMode val="edge"/>
          <c:yMode val="edge"/>
          <c:x val="7.0417486876640414E-2"/>
          <c:y val="0.95965913800248648"/>
          <c:w val="0.75946264529433816"/>
          <c:h val="3.7672736220472444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0.20811</cdr:x>
      <cdr:y>0.09306</cdr:y>
    </cdr:from>
    <cdr:to>
      <cdr:x>0.46737</cdr:x>
      <cdr:y>0.19055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23950" y="300039"/>
          <a:ext cx="1400175" cy="3143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0.20811</cdr:x>
      <cdr:y>0.09306</cdr:y>
    </cdr:from>
    <cdr:to>
      <cdr:x>0.46737</cdr:x>
      <cdr:y>0.19055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23950" y="300039"/>
          <a:ext cx="1400175" cy="3143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47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007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988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206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773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277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077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912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797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312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E5BA4-5808-4955-ABD1-D88E0ADD05D7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110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E5BA4-5808-4955-ABD1-D88E0ADD05D7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78C63-E9D4-49AB-9E48-22CAB37E43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125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295400"/>
            <a:ext cx="7772400" cy="3733800"/>
          </a:xfrm>
        </p:spPr>
        <p:txBody>
          <a:bodyPr>
            <a:normAutofit/>
          </a:bodyPr>
          <a:lstStyle/>
          <a:p>
            <a: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TỪ NĂM 2016-2020</a:t>
            </a:r>
            <a:b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6477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66800" y="2812379"/>
            <a:ext cx="6858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KẾ HOẠCH TÀI CHÍNH</a:t>
            </a:r>
          </a:p>
          <a:p>
            <a:pPr algn="ctr"/>
            <a:r>
              <a:rPr lang="en-US" sz="48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TỪ NĂM 2016-2020</a:t>
            </a:r>
            <a:endParaRPr lang="en-US" sz="4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0" y="457200"/>
            <a:ext cx="701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TRƯỜNG CAO ĐẲNG LÝ TỰ TRỌNG THÀNH PHỐ HỒ CHÍ MINH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520647"/>
            <a:ext cx="5334000" cy="801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50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81000"/>
            <a:ext cx="8839200" cy="6324600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980084"/>
              </p:ext>
            </p:extLst>
          </p:nvPr>
        </p:nvGraphicFramePr>
        <p:xfrm>
          <a:off x="228599" y="838200"/>
          <a:ext cx="8458201" cy="54372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7783"/>
                <a:gridCol w="2566125"/>
                <a:gridCol w="1078319"/>
                <a:gridCol w="1132915"/>
                <a:gridCol w="1073769"/>
                <a:gridCol w="1078319"/>
                <a:gridCol w="1000971"/>
              </a:tblGrid>
              <a:tr h="30405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STT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Chỉ</a:t>
                      </a:r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b="1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tiêu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Năm 2016</a:t>
                      </a:r>
                      <a:endParaRPr lang="vi-VN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Năm 2017 </a:t>
                      </a:r>
                      <a:endParaRPr lang="vi-VN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Năm 2018 </a:t>
                      </a:r>
                      <a:endParaRPr lang="vi-VN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Năm 2019 </a:t>
                      </a:r>
                      <a:endParaRPr lang="vi-VN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vi-VN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Năm 2020 </a:t>
                      </a:r>
                      <a:endParaRPr lang="vi-VN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TỔNG SỐ THU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91.055 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119.356 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134.108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148.705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162.118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Thu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ngân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sách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50.394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56.386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63.547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72.206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75.816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Thu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học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phí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33.878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54.218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67.558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72.936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80.483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Thu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khác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6.784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8.752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3.003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3.563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5.819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332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</a:t>
                      </a:r>
                      <a:r>
                        <a:rPr lang="vi-VN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THƯỜNG XUYÊN NGÂN SÁCH</a:t>
                      </a:r>
                      <a:endParaRPr lang="vi-VN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50.394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53.787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63.547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72.206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75.816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thanh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toán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nhân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39.080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40.248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43.986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48.717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51.153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nghiệp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vụ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chuyên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môn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7.545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8.712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12.784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14.585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15.315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mua sắm sửa chữa</a:t>
                      </a:r>
                      <a:endParaRPr lang="it-IT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3.127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4.596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6.407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8.460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8.883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khoản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chi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khác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642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231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370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444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466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NGUỒN HỌC PHÍ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30.284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53.230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62.955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68.090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74.183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thanh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toán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nhân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9.237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10.286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12.674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14.555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16.175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nghiệp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vụ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chuyên</a:t>
                      </a:r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500" u="none" strike="noStrike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môn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2.510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5.949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6.830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8.758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10.171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mua sắm sửa chữa</a:t>
                      </a:r>
                      <a:endParaRPr lang="it-IT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2.288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7.051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8.611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9.256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9.909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 khoản chi khác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16.250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29.944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34.840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35.521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37.928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NGUỒN KHÁC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6.784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7.877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3.003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3.563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4.164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thanh toán cá nhân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4.557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5.266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1.798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2.199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2.388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nghiệp vụ chuyên môn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1.302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1.810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225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294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514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 mua sắm sửa chữa</a:t>
                      </a:r>
                      <a:endParaRPr lang="it-IT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23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15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25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36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45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 khoản chi khác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903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786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954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1.034 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1.218 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2170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TỔNG SỐ CHI</a:t>
                      </a:r>
                      <a:endParaRPr lang="en-US" sz="15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87.462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114.894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129.505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143.859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154.163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33255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vi-VN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THẶNG DƯ (THÂM HỤT)  </a:t>
                      </a:r>
                      <a:endParaRPr lang="vi-VN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3.593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4.462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4.603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4.846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7.955 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9654" y="104745"/>
            <a:ext cx="868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 KẾT QUẢ THỰC HIỆN KẾ HOẠCH TÀI CHÍNH NĂM 2016-2020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39000" y="504855"/>
            <a:ext cx="15774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ĐVT: </a:t>
            </a:r>
            <a:r>
              <a:rPr lang="en-US" sz="1200" b="1" dirty="0" err="1" smtClean="0">
                <a:latin typeface="Times New Roman" pitchFamily="18" charset="0"/>
                <a:cs typeface="Times New Roman" pitchFamily="18" charset="0"/>
              </a:rPr>
              <a:t>Triệu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87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04800"/>
            <a:ext cx="8839200" cy="6172200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7361226"/>
              </p:ext>
            </p:extLst>
          </p:nvPr>
        </p:nvGraphicFramePr>
        <p:xfrm>
          <a:off x="457200" y="685800"/>
          <a:ext cx="83058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5175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81000"/>
            <a:ext cx="8839200" cy="6096000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3135818"/>
              </p:ext>
            </p:extLst>
          </p:nvPr>
        </p:nvGraphicFramePr>
        <p:xfrm>
          <a:off x="1143000" y="609600"/>
          <a:ext cx="762000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8378757"/>
              </p:ext>
            </p:extLst>
          </p:nvPr>
        </p:nvGraphicFramePr>
        <p:xfrm>
          <a:off x="609600" y="838200"/>
          <a:ext cx="8077200" cy="5442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284698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04800"/>
            <a:ext cx="8839200" cy="6172200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1041533"/>
              </p:ext>
            </p:extLst>
          </p:nvPr>
        </p:nvGraphicFramePr>
        <p:xfrm>
          <a:off x="1143000" y="609600"/>
          <a:ext cx="762000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0594105"/>
              </p:ext>
            </p:extLst>
          </p:nvPr>
        </p:nvGraphicFramePr>
        <p:xfrm>
          <a:off x="609600" y="0"/>
          <a:ext cx="853440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774803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</TotalTime>
  <Words>403</Words>
  <Application>Microsoft Office PowerPoint</Application>
  <PresentationFormat>On-screen Show (4:3)</PresentationFormat>
  <Paragraphs>168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 TỪ NĂM 2016-2020 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ROADMAPS: Business Plan  5 years : 2016-2020</dc:title>
  <dc:creator>user</dc:creator>
  <cp:lastModifiedBy>user</cp:lastModifiedBy>
  <cp:revision>13</cp:revision>
  <cp:lastPrinted>2018-10-12T01:48:22Z</cp:lastPrinted>
  <dcterms:created xsi:type="dcterms:W3CDTF">2018-10-04T06:56:57Z</dcterms:created>
  <dcterms:modified xsi:type="dcterms:W3CDTF">2018-10-12T02:04:44Z</dcterms:modified>
</cp:coreProperties>
</file>